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4399-0DAB-402F-85BB-5EFE3031C0A3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667E-98FE-4B0B-AF73-A1F538DC35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4399-0DAB-402F-85BB-5EFE3031C0A3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667E-98FE-4B0B-AF73-A1F538DC35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4399-0DAB-402F-85BB-5EFE3031C0A3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667E-98FE-4B0B-AF73-A1F538DC35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4399-0DAB-402F-85BB-5EFE3031C0A3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667E-98FE-4B0B-AF73-A1F538DC35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4399-0DAB-402F-85BB-5EFE3031C0A3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667E-98FE-4B0B-AF73-A1F538DC35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4399-0DAB-402F-85BB-5EFE3031C0A3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667E-98FE-4B0B-AF73-A1F538DC35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4399-0DAB-402F-85BB-5EFE3031C0A3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667E-98FE-4B0B-AF73-A1F538DC35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4399-0DAB-402F-85BB-5EFE3031C0A3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667E-98FE-4B0B-AF73-A1F538DC35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4399-0DAB-402F-85BB-5EFE3031C0A3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667E-98FE-4B0B-AF73-A1F538DC35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4399-0DAB-402F-85BB-5EFE3031C0A3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667E-98FE-4B0B-AF73-A1F538DC35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4399-0DAB-402F-85BB-5EFE3031C0A3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667E-98FE-4B0B-AF73-A1F538DC35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B4399-0DAB-402F-85BB-5EFE3031C0A3}" type="datetimeFigureOut">
              <a:rPr lang="hu-HU" smtClean="0"/>
              <a:t>2018.05.16.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3667E-98FE-4B0B-AF73-A1F538DC353B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908050"/>
          </a:xfrm>
        </p:spPr>
        <p:txBody>
          <a:bodyPr/>
          <a:lstStyle/>
          <a:p>
            <a:r>
              <a:rPr lang="hu-HU" sz="2400" dirty="0"/>
              <a:t>Petőfi Sándor </a:t>
            </a:r>
            <a:r>
              <a:rPr lang="hu-HU" sz="2400" dirty="0" smtClean="0"/>
              <a:t>ars poétikái</a:t>
            </a:r>
            <a:endParaRPr lang="hu-HU" sz="2400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50825" y="836712"/>
            <a:ext cx="597693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hu-HU" sz="2000" dirty="0" smtClean="0"/>
              <a:t>Az </a:t>
            </a:r>
            <a:r>
              <a:rPr lang="hu-HU" sz="2000" dirty="0" smtClean="0">
                <a:solidFill>
                  <a:srgbClr val="FF0000"/>
                </a:solidFill>
              </a:rPr>
              <a:t>ars poétika </a:t>
            </a:r>
            <a:r>
              <a:rPr lang="hu-HU" sz="2000" dirty="0" smtClean="0"/>
              <a:t>lírai műfaj, amelyek a költészet szűkebb és tágabb céljaival és eszközeivel, a költő és a világ kapcsolatával, a költői műalkotás sajátosságaival foglalkoznak.  </a:t>
            </a:r>
            <a:endParaRPr lang="hu-HU" sz="2000" dirty="0"/>
          </a:p>
          <a:p>
            <a:pPr algn="just"/>
            <a:endParaRPr lang="hu-HU" sz="2000" dirty="0" smtClean="0"/>
          </a:p>
          <a:p>
            <a:pPr algn="just"/>
            <a:r>
              <a:rPr lang="hu-HU" sz="2000" dirty="0" smtClean="0"/>
              <a:t>Petőfi Sándor minden költői korszakában írt ars poétikákat. Ezekben a művekben a romantikus szabadságeszmény jelenik meg: akár az alkotás, akár az egész nép szabadságáról van szó. </a:t>
            </a:r>
          </a:p>
          <a:p>
            <a:pPr algn="just"/>
            <a:endParaRPr lang="hu-HU" sz="2000" dirty="0"/>
          </a:p>
          <a:p>
            <a:pPr algn="just"/>
            <a:r>
              <a:rPr lang="hu-HU" sz="2000" dirty="0" smtClean="0"/>
              <a:t>Az első alkotói korszak jellemző ars poétikája: </a:t>
            </a:r>
            <a:r>
              <a:rPr lang="hu-HU" sz="2000" u="sng" dirty="0" smtClean="0"/>
              <a:t>A természet vadvirága, </a:t>
            </a:r>
            <a:r>
              <a:rPr lang="hu-HU" sz="2000" dirty="0" smtClean="0"/>
              <a:t>amivel válaszolt az őt ért kritikákra</a:t>
            </a:r>
            <a:endParaRPr lang="hu-HU" sz="2000" u="sng" dirty="0" smtClean="0"/>
          </a:p>
          <a:p>
            <a:pPr algn="just"/>
            <a:endParaRPr lang="hu-HU" sz="2000" dirty="0"/>
          </a:p>
          <a:p>
            <a:pPr algn="just"/>
            <a:r>
              <a:rPr lang="hu-HU" sz="2000" dirty="0" smtClean="0"/>
              <a:t>A </a:t>
            </a:r>
            <a:r>
              <a:rPr lang="hu-HU" sz="2000" dirty="0"/>
              <a:t>19. század elején az irodalom nyelve a köznapitól eltérő, emelkedett hangnemű, amit Kazinczy „fentebb stílnek” nevezett </a:t>
            </a:r>
            <a:r>
              <a:rPr lang="hu-HU" sz="2000" dirty="0" smtClean="0"/>
              <a:t>el. Petőfi </a:t>
            </a:r>
            <a:r>
              <a:rPr lang="hu-HU" sz="2000" dirty="0"/>
              <a:t>verseiben a köznapi, népi nyelvből indult ki, </a:t>
            </a:r>
            <a:r>
              <a:rPr lang="hu-HU" sz="2000" dirty="0" smtClean="0"/>
              <a:t>kritizálói </a:t>
            </a:r>
            <a:r>
              <a:rPr lang="hu-HU" sz="2000" dirty="0"/>
              <a:t>ezért hangnemét túlságosan durvának, irodalomhoz nem illőnek találták</a:t>
            </a:r>
            <a:r>
              <a:rPr lang="hu-HU" sz="2000" dirty="0" smtClean="0"/>
              <a:t>.</a:t>
            </a:r>
            <a:endParaRPr lang="hu-HU" sz="2000" dirty="0"/>
          </a:p>
        </p:txBody>
      </p:sp>
      <p:pic>
        <p:nvPicPr>
          <p:cNvPr id="2053" name="Picture 5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86488" y="692150"/>
            <a:ext cx="2957512" cy="388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1368152"/>
          </a:xfrm>
        </p:spPr>
        <p:txBody>
          <a:bodyPr/>
          <a:lstStyle/>
          <a:p>
            <a:pPr marL="0" algn="just">
              <a:spcBef>
                <a:spcPts val="500"/>
              </a:spcBef>
              <a:buNone/>
            </a:pPr>
            <a:r>
              <a:rPr lang="hu-HU" sz="2200" dirty="0" smtClean="0"/>
              <a:t>Ebben a versben elutasít mindenfajta hagyományos esztétikát, mindenek fölé helyezi a természetes szépséget, a művészi adottságot és tehetséget. A romantika formabontását hirdeti a klasszicista szabályrendszerrel szemben.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4" name="Kép 3" descr="46315120126102704_orchidea_show2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3501008"/>
            <a:ext cx="2520280" cy="1436559"/>
          </a:xfrm>
          <a:prstGeom prst="rect">
            <a:avLst/>
          </a:prstGeom>
        </p:spPr>
      </p:pic>
      <p:pic>
        <p:nvPicPr>
          <p:cNvPr id="5" name="Kép 4" descr="vadvirmez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3501008"/>
            <a:ext cx="2316510" cy="1478623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2843808" y="3501008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000" dirty="0" smtClean="0"/>
              <a:t>A versben ellentétbe állítja az életerős és természetes vadvirágot a satnya, korlátok között termő üvegházi virágokat.</a:t>
            </a:r>
            <a:endParaRPr lang="hu-HU" sz="20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179512" y="5445224"/>
            <a:ext cx="87129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000" dirty="0" smtClean="0"/>
              <a:t>A versben rámutat az „ép ízlésű” olvasókra, akik felismerték tehetségét, ugyanakkor azt is megfogalmazza, hogy mi Petőfi hozzáállása a kritikához: nem változik meg, de ha kell, kész megvédeni magát. </a:t>
            </a:r>
          </a:p>
          <a:p>
            <a:endParaRPr lang="hu-HU" dirty="0"/>
          </a:p>
        </p:txBody>
      </p:sp>
      <p:sp>
        <p:nvSpPr>
          <p:cNvPr id="8" name="Téglalap 7"/>
          <p:cNvSpPr/>
          <p:nvPr/>
        </p:nvSpPr>
        <p:spPr>
          <a:xfrm>
            <a:off x="323528" y="260648"/>
            <a:ext cx="84969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000" dirty="0" smtClean="0"/>
              <a:t>Petőfi saját énjének metaforáját alkalmazza mind címnek, mind a vers refrénjében: a korláttalan természet vadvirága. A vadvirág eddig gyom volt, és az üvegház satnya sarjadékait tartották értéknek. Ez az üvegház-metafora fejezi ki, hogy eddig a mű, a hamis, az idegenből jött jellemezte a magyar irodalmat.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Dalaim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lnSpcReduction="10000"/>
          </a:bodyPr>
          <a:lstStyle/>
          <a:p>
            <a:pPr marL="0">
              <a:buNone/>
            </a:pPr>
            <a:r>
              <a:rPr lang="hu-HU" sz="2000" dirty="0" smtClean="0"/>
              <a:t>Ez is ars poetica, jóllehet felsorolásként tűnik fel: a költő áttekinti verseinek különböző típusait, csoportjait. A versek különböző élményekből hangulatokból indulnak ki. </a:t>
            </a:r>
          </a:p>
          <a:p>
            <a:pPr marL="0">
              <a:buNone/>
            </a:pPr>
            <a:r>
              <a:rPr lang="hu-HU" sz="2000" dirty="0" smtClean="0"/>
              <a:t>A versszakok tartalmaznak ihletforrást (1-4. sor), mely lehet látvány, hangulat, bor, lány </a:t>
            </a:r>
            <a:r>
              <a:rPr lang="hu-HU" sz="2000" dirty="0" err="1" smtClean="0"/>
              <a:t>stb</a:t>
            </a:r>
            <a:r>
              <a:rPr lang="hu-HU" sz="2000" dirty="0" smtClean="0"/>
              <a:t>…, és az  létrehozott daltípus metaforikus megnevezését (5-6. sor). Az egyes versszakok a következő műveire utalnak:</a:t>
            </a:r>
          </a:p>
          <a:p>
            <a:pPr marL="0">
              <a:buNone/>
            </a:pPr>
            <a:r>
              <a:rPr lang="hu-HU" sz="2000" dirty="0" smtClean="0"/>
              <a:t> </a:t>
            </a:r>
          </a:p>
          <a:p>
            <a:pPr marL="0">
              <a:buNone/>
            </a:pPr>
            <a:r>
              <a:rPr lang="hu-HU" sz="2000" dirty="0" smtClean="0"/>
              <a:t>1.	gondolati, filozófiai tartalmú versek költészete</a:t>
            </a:r>
          </a:p>
          <a:p>
            <a:pPr marL="0">
              <a:buNone/>
            </a:pPr>
            <a:r>
              <a:rPr lang="hu-HU" sz="2000" dirty="0" smtClean="0"/>
              <a:t>2.	könnyedebb, játékosabb versei</a:t>
            </a:r>
          </a:p>
          <a:p>
            <a:pPr marL="0">
              <a:buNone/>
            </a:pPr>
            <a:r>
              <a:rPr lang="hu-HU" sz="2000" dirty="0" smtClean="0"/>
              <a:t>3.	szerelmes versek</a:t>
            </a:r>
          </a:p>
          <a:p>
            <a:pPr marL="0">
              <a:buNone/>
            </a:pPr>
            <a:r>
              <a:rPr lang="hu-HU" sz="2000" dirty="0" smtClean="0"/>
              <a:t>4.	bordalok</a:t>
            </a:r>
          </a:p>
          <a:p>
            <a:pPr marL="0">
              <a:buNone/>
            </a:pPr>
            <a:r>
              <a:rPr lang="hu-HU" sz="2000" dirty="0" smtClean="0"/>
              <a:t>5.	forradalmi látomásversek</a:t>
            </a:r>
          </a:p>
          <a:p>
            <a:pPr marL="114300" indent="-457200">
              <a:buAutoNum type="arabicPeriod" startAt="6"/>
            </a:pPr>
            <a:r>
              <a:rPr lang="hu-HU" sz="2000" dirty="0" smtClean="0"/>
              <a:t>        forradalmi versei, költészete</a:t>
            </a:r>
          </a:p>
          <a:p>
            <a:pPr marL="114300" indent="-457200">
              <a:buNone/>
            </a:pPr>
            <a:endParaRPr lang="hu-HU" sz="2000" dirty="0" smtClean="0"/>
          </a:p>
          <a:p>
            <a:pPr marL="114300" indent="-457200">
              <a:buNone/>
            </a:pPr>
            <a:endParaRPr lang="hu-HU" sz="2000" dirty="0"/>
          </a:p>
          <a:p>
            <a:pPr marL="114300" indent="-457200">
              <a:buNone/>
            </a:pPr>
            <a:r>
              <a:rPr lang="hu-HU" sz="2000" dirty="0" smtClean="0"/>
              <a:t>Ebben a versben a szabadság a témaválasztás szabadságát jelenti, a költő bármiről írhat. </a:t>
            </a:r>
          </a:p>
          <a:p>
            <a:pPr marL="0">
              <a:buNone/>
            </a:pPr>
            <a:endParaRPr lang="hu-HU" sz="2000" dirty="0"/>
          </a:p>
        </p:txBody>
      </p:sp>
      <p:pic>
        <p:nvPicPr>
          <p:cNvPr id="4" name="Kép 3" descr="letölté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4048" y="3356992"/>
            <a:ext cx="3686398" cy="223224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rmAutofit/>
          </a:bodyPr>
          <a:lstStyle/>
          <a:p>
            <a:r>
              <a:rPr lang="hu-HU" sz="3200" dirty="0" smtClean="0"/>
              <a:t>A XIX. század költői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3384376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000" dirty="0" smtClean="0"/>
              <a:t>A versben a költő szerepe a prófétai, jövőlátó,  népvezéri szerep. Ezt az irodalomban vátesz szerepnek nevezzük.</a:t>
            </a:r>
          </a:p>
          <a:p>
            <a:pPr marL="0" algn="just">
              <a:buNone/>
            </a:pPr>
            <a:r>
              <a:rPr lang="hu-HU" sz="2000" dirty="0" smtClean="0">
                <a:solidFill>
                  <a:srgbClr val="FF0000"/>
                </a:solidFill>
              </a:rPr>
              <a:t>	Vátesz: Látnoki erejű, ihletett költő, író.</a:t>
            </a:r>
          </a:p>
          <a:p>
            <a:pPr marL="0" algn="just">
              <a:buNone/>
            </a:pPr>
            <a:r>
              <a:rPr lang="hu-HU" sz="2000" dirty="0" smtClean="0"/>
              <a:t>Bibliai utalások találhatóak benne, amelyek a költőket Mózeshez hasonlítják, akik népüket vezetik.</a:t>
            </a:r>
          </a:p>
          <a:p>
            <a:pPr marL="0" algn="just">
              <a:buNone/>
            </a:pPr>
            <a:r>
              <a:rPr lang="hu-HU" sz="2000" dirty="0" smtClean="0"/>
              <a:t>A műben programot hirdet, nem csak magának, hanem minden költőnek: elutasítja a személyes, alanyi költészetet és közösségi érvényű és érdekű művészetfelfogást fogalmaz meg.</a:t>
            </a:r>
          </a:p>
          <a:p>
            <a:pPr marL="0" algn="just">
              <a:buNone/>
            </a:pPr>
            <a:r>
              <a:rPr lang="hu-HU" sz="2000" dirty="0" smtClean="0"/>
              <a:t>A polgárosodás és a felvilágosodás eszméit hirdeti: teljes jogegyenlőséget, közteherviselést, és a nép művelését.</a:t>
            </a:r>
          </a:p>
          <a:p>
            <a:pPr marL="0" algn="just">
              <a:buNone/>
            </a:pPr>
            <a:endParaRPr lang="hu-HU" sz="1700" i="1" dirty="0" smtClean="0"/>
          </a:p>
          <a:p>
            <a:pPr marL="0" algn="just">
              <a:buNone/>
            </a:pPr>
            <a:endParaRPr lang="hu-HU" sz="2000" dirty="0" smtClean="0"/>
          </a:p>
          <a:p>
            <a:pPr marL="0" algn="just">
              <a:buNone/>
            </a:pPr>
            <a:endParaRPr lang="hu-HU" sz="2000" dirty="0"/>
          </a:p>
        </p:txBody>
      </p:sp>
      <p:sp>
        <p:nvSpPr>
          <p:cNvPr id="4" name="Téglalap 3"/>
          <p:cNvSpPr/>
          <p:nvPr/>
        </p:nvSpPr>
        <p:spPr>
          <a:xfrm>
            <a:off x="251520" y="429309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hu-HU" i="1" dirty="0" smtClean="0"/>
              <a:t>„Ha majd a bőség kosarából</a:t>
            </a:r>
          </a:p>
          <a:p>
            <a:pPr algn="just"/>
            <a:r>
              <a:rPr lang="hu-HU" i="1" dirty="0" smtClean="0"/>
              <a:t>Mindenki egyaránt vehet,</a:t>
            </a:r>
          </a:p>
          <a:p>
            <a:pPr algn="just"/>
            <a:r>
              <a:rPr lang="hu-HU" i="1" dirty="0" smtClean="0"/>
              <a:t>Ha majd a jognak asztalánál</a:t>
            </a:r>
          </a:p>
          <a:p>
            <a:pPr algn="just"/>
            <a:r>
              <a:rPr lang="hu-HU" i="1" dirty="0" smtClean="0"/>
              <a:t>Mind egyaránt foglal helyet,</a:t>
            </a:r>
          </a:p>
          <a:p>
            <a:pPr algn="just"/>
            <a:r>
              <a:rPr lang="hu-HU" i="1" dirty="0" smtClean="0"/>
              <a:t>Ha majd a szellem napvilága</a:t>
            </a:r>
          </a:p>
          <a:p>
            <a:pPr algn="just"/>
            <a:r>
              <a:rPr lang="hu-HU" i="1" dirty="0" smtClean="0"/>
              <a:t>Ragyog minden ház ablakán:</a:t>
            </a:r>
          </a:p>
          <a:p>
            <a:pPr algn="just"/>
            <a:r>
              <a:rPr lang="hu-HU" i="1" dirty="0" smtClean="0"/>
              <a:t>Akkor mondhatjuk, hogy megálljunk,</a:t>
            </a:r>
          </a:p>
          <a:p>
            <a:pPr algn="just"/>
            <a:r>
              <a:rPr lang="hu-HU" i="1" dirty="0" smtClean="0"/>
              <a:t>Mert itt van már a Kánaán!”</a:t>
            </a:r>
          </a:p>
        </p:txBody>
      </p:sp>
      <p:pic>
        <p:nvPicPr>
          <p:cNvPr id="6" name="Kép 5" descr="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4077071"/>
            <a:ext cx="4392488" cy="25909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404</Words>
  <Application>Microsoft Office PowerPoint</Application>
  <PresentationFormat>Diavetítés a képernyőre (4:3 oldalarány)</PresentationFormat>
  <Paragraphs>40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Office-téma</vt:lpstr>
      <vt:lpstr>Petőfi Sándor ars poétikái</vt:lpstr>
      <vt:lpstr>PowerPoint-bemutató</vt:lpstr>
      <vt:lpstr>Dalaim</vt:lpstr>
      <vt:lpstr>A XIX. század költői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Petőfi Sándor ars poétikái</dc:title>
  <dc:creator>Péter</dc:creator>
  <cp:lastModifiedBy>Péter</cp:lastModifiedBy>
  <cp:revision>11</cp:revision>
  <dcterms:created xsi:type="dcterms:W3CDTF">2015-09-07T02:45:59Z</dcterms:created>
  <dcterms:modified xsi:type="dcterms:W3CDTF">2018-05-16T04:26:33Z</dcterms:modified>
</cp:coreProperties>
</file>